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1" r:id="rId3"/>
    <p:sldId id="262" r:id="rId4"/>
    <p:sldId id="263"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43"/>
  </p:normalViewPr>
  <p:slideViewPr>
    <p:cSldViewPr snapToGrid="0" snapToObjects="1">
      <p:cViewPr varScale="1">
        <p:scale>
          <a:sx n="105" d="100"/>
          <a:sy n="105"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3FED7-5FB4-C74F-A94F-5080E0D18B93}" type="datetimeFigureOut">
              <a:rPr lang="en-US" smtClean="0"/>
              <a:t>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06A02-D3D6-3C4F-B55C-A0E09E93DF07}" type="slidenum">
              <a:rPr lang="en-US" smtClean="0"/>
              <a:t>‹#›</a:t>
            </a:fld>
            <a:endParaRPr lang="en-US"/>
          </a:p>
        </p:txBody>
      </p:sp>
    </p:spTree>
    <p:extLst>
      <p:ext uri="{BB962C8B-B14F-4D97-AF65-F5344CB8AC3E}">
        <p14:creationId xmlns:p14="http://schemas.microsoft.com/office/powerpoint/2010/main" val="176651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06A02-D3D6-3C4F-B55C-A0E09E93DF07}" type="slidenum">
              <a:rPr lang="en-US" smtClean="0"/>
              <a:t>2</a:t>
            </a:fld>
            <a:endParaRPr lang="en-US"/>
          </a:p>
        </p:txBody>
      </p:sp>
    </p:spTree>
    <p:extLst>
      <p:ext uri="{BB962C8B-B14F-4D97-AF65-F5344CB8AC3E}">
        <p14:creationId xmlns:p14="http://schemas.microsoft.com/office/powerpoint/2010/main" val="3464473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06A02-D3D6-3C4F-B55C-A0E09E93DF07}" type="slidenum">
              <a:rPr lang="en-US" smtClean="0"/>
              <a:t>3</a:t>
            </a:fld>
            <a:endParaRPr lang="en-US"/>
          </a:p>
        </p:txBody>
      </p:sp>
    </p:spTree>
    <p:extLst>
      <p:ext uri="{BB962C8B-B14F-4D97-AF65-F5344CB8AC3E}">
        <p14:creationId xmlns:p14="http://schemas.microsoft.com/office/powerpoint/2010/main" val="103292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06A02-D3D6-3C4F-B55C-A0E09E93DF07}" type="slidenum">
              <a:rPr lang="en-US" smtClean="0"/>
              <a:t>4</a:t>
            </a:fld>
            <a:endParaRPr lang="en-US"/>
          </a:p>
        </p:txBody>
      </p:sp>
    </p:spTree>
    <p:extLst>
      <p:ext uri="{BB962C8B-B14F-4D97-AF65-F5344CB8AC3E}">
        <p14:creationId xmlns:p14="http://schemas.microsoft.com/office/powerpoint/2010/main" val="1734803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769D-5B00-124A-8C40-875880AE82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5E25460-9EC3-8546-9828-2A6882FA9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68AB5F9-3F52-1347-B533-C141F888C5F8}"/>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A9BD2540-BCAC-E84A-9A74-FD2C39507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9F7E5-96F5-7B47-A9D2-1C74DC87BF39}"/>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301238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4272-6F5D-5A4C-954C-088504C0043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DB96DD-B205-C44C-955F-1AB2BD1FAB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9BEC86-A59A-E14E-BB6B-C109C46ABCB8}"/>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866DE1B1-309F-D94B-B85B-0C55D2CE7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FD497-E5BF-4142-A1BA-89A69E0D2E94}"/>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280589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C69FB-8E0E-624F-9B76-40C184AC3A6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558EAE-148B-8248-BA99-F30566502F5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6065F6-CA2F-5F45-9D26-EC154722317E}"/>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DBA13AB3-0153-0E46-B87D-1E151EA16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27F34-1544-3346-8B95-B99018E44456}"/>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200545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ADE0-014F-C944-BFCF-7C4132AC43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FB93637-8181-B348-991D-9B2ADA6C38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C242BE-779F-C24E-807F-B9B8C51FD134}"/>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97F826EA-805A-374F-9ACD-A36FA6691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27756-1FDE-504F-9B91-5EFD4FACC16B}"/>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54436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830-381E-D348-86A2-50A21627B7A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74D5731-8354-614C-A396-1595391A86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6EF018-D355-B54A-B46C-23E986C2D2C2}"/>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2F763C03-1FF0-2248-A02B-EE742D4AA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6B7A7-9774-9B40-AAA8-B851CB504F20}"/>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52486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023A-88E6-864E-89EB-382116A584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C03A04-3124-A542-A377-3CAAC8AFB79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A50F689-05CD-944E-AB98-21ED74DBEB2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7D9C2F5-C3F6-9742-BCF4-D40446E7086B}"/>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6" name="Footer Placeholder 5">
            <a:extLst>
              <a:ext uri="{FF2B5EF4-FFF2-40B4-BE49-F238E27FC236}">
                <a16:creationId xmlns:a16="http://schemas.microsoft.com/office/drawing/2014/main" id="{FCCC4681-C14B-8947-9794-B29407952E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DA5ED-EBF4-3248-8F61-B7AD175CBB8D}"/>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244632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710E-C42D-F14C-AB74-B62AE0FC2AC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A4D87B-94EC-2145-BEAE-C8A48B555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1A2211-F2C0-E840-9FFD-233E9F0C566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E581FA-4843-A24E-858B-173C30681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E59B10-B962-3B40-8DB0-2CF3A8E5235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DDF7629-B6EF-C041-8006-5F12EBDDDF5A}"/>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8" name="Footer Placeholder 7">
            <a:extLst>
              <a:ext uri="{FF2B5EF4-FFF2-40B4-BE49-F238E27FC236}">
                <a16:creationId xmlns:a16="http://schemas.microsoft.com/office/drawing/2014/main" id="{DC77456F-3B75-5B42-8911-87B914361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21AD96-0E5B-6640-A66B-C2A68ADC539E}"/>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381056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FFA6-331D-DC4A-929F-9517E35F248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C32BBD-68AA-0D46-B6E5-AE5741690F5F}"/>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4" name="Footer Placeholder 3">
            <a:extLst>
              <a:ext uri="{FF2B5EF4-FFF2-40B4-BE49-F238E27FC236}">
                <a16:creationId xmlns:a16="http://schemas.microsoft.com/office/drawing/2014/main" id="{F51A8736-BE93-B04D-98F0-193B194862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CB108B-57D0-C645-952C-A10F3F613E24}"/>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144908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0D66E-FC81-684D-B80A-28E6878E5D25}"/>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3" name="Footer Placeholder 2">
            <a:extLst>
              <a:ext uri="{FF2B5EF4-FFF2-40B4-BE49-F238E27FC236}">
                <a16:creationId xmlns:a16="http://schemas.microsoft.com/office/drawing/2014/main" id="{07DA9664-6B06-FD43-8B1C-E58D076142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7CED72-B3A9-1246-80D7-551AB0216267}"/>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51859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B402-4837-9942-A4BC-4D55C423BB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E992848-6F32-214C-9295-800894F21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FCA3A69-8943-EC4A-9AAE-24F7861BF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9BAF5E-9581-144C-854C-E981C7BF4C36}"/>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6" name="Footer Placeholder 5">
            <a:extLst>
              <a:ext uri="{FF2B5EF4-FFF2-40B4-BE49-F238E27FC236}">
                <a16:creationId xmlns:a16="http://schemas.microsoft.com/office/drawing/2014/main" id="{E8715AB6-5C7D-CF4B-AABB-606FB5425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ACE2B3-9554-5D46-8179-C28F5F49DA4F}"/>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376945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B0D6-B2C2-0C45-97C5-2B9E8015FF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7B0A997-1CC5-D64C-9A76-A2D2F1DF09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7CD7D2-E64C-7745-9557-BDCDDE871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90EC71-693D-2040-A355-BFB51E7E7F9A}"/>
              </a:ext>
            </a:extLst>
          </p:cNvPr>
          <p:cNvSpPr>
            <a:spLocks noGrp="1"/>
          </p:cNvSpPr>
          <p:nvPr>
            <p:ph type="dt" sz="half" idx="10"/>
          </p:nvPr>
        </p:nvSpPr>
        <p:spPr/>
        <p:txBody>
          <a:bodyPr/>
          <a:lstStyle/>
          <a:p>
            <a:fld id="{25A50AEF-C0A4-FE47-863E-CC9F040F6B3C}" type="datetimeFigureOut">
              <a:rPr lang="en-US" smtClean="0"/>
              <a:t>2/13/21</a:t>
            </a:fld>
            <a:endParaRPr lang="en-US"/>
          </a:p>
        </p:txBody>
      </p:sp>
      <p:sp>
        <p:nvSpPr>
          <p:cNvPr id="6" name="Footer Placeholder 5">
            <a:extLst>
              <a:ext uri="{FF2B5EF4-FFF2-40B4-BE49-F238E27FC236}">
                <a16:creationId xmlns:a16="http://schemas.microsoft.com/office/drawing/2014/main" id="{1BE53C27-631C-7448-A7F4-630464DDF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F3FA3-71B5-2243-BACF-D12B89516841}"/>
              </a:ext>
            </a:extLst>
          </p:cNvPr>
          <p:cNvSpPr>
            <a:spLocks noGrp="1"/>
          </p:cNvSpPr>
          <p:nvPr>
            <p:ph type="sldNum" sz="quarter" idx="12"/>
          </p:nvPr>
        </p:nvSpPr>
        <p:spPr/>
        <p:txBody>
          <a:bodyPr/>
          <a:lstStyle/>
          <a:p>
            <a:fld id="{3C603869-A7CF-8646-817C-FDC3E9842EA6}" type="slidenum">
              <a:rPr lang="en-US" smtClean="0"/>
              <a:t>‹#›</a:t>
            </a:fld>
            <a:endParaRPr lang="en-US"/>
          </a:p>
        </p:txBody>
      </p:sp>
    </p:spTree>
    <p:extLst>
      <p:ext uri="{BB962C8B-B14F-4D97-AF65-F5344CB8AC3E}">
        <p14:creationId xmlns:p14="http://schemas.microsoft.com/office/powerpoint/2010/main" val="398085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7926B-61B1-C842-87A2-FB0CA73DD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411599-6F26-8442-8113-6EEA35E99C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734DF0-3975-194C-8EC8-C2340CADC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50AEF-C0A4-FE47-863E-CC9F040F6B3C}" type="datetimeFigureOut">
              <a:rPr lang="en-US" smtClean="0"/>
              <a:t>2/13/21</a:t>
            </a:fld>
            <a:endParaRPr lang="en-US"/>
          </a:p>
        </p:txBody>
      </p:sp>
      <p:sp>
        <p:nvSpPr>
          <p:cNvPr id="5" name="Footer Placeholder 4">
            <a:extLst>
              <a:ext uri="{FF2B5EF4-FFF2-40B4-BE49-F238E27FC236}">
                <a16:creationId xmlns:a16="http://schemas.microsoft.com/office/drawing/2014/main" id="{2BC8BE34-9011-534F-8CEB-F8B2F015C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38120-EB24-BC46-BA73-82D9D4106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603869-A7CF-8646-817C-FDC3E9842EA6}" type="slidenum">
              <a:rPr lang="en-US" smtClean="0"/>
              <a:t>‹#›</a:t>
            </a:fld>
            <a:endParaRPr lang="en-US"/>
          </a:p>
        </p:txBody>
      </p:sp>
    </p:spTree>
    <p:extLst>
      <p:ext uri="{BB962C8B-B14F-4D97-AF65-F5344CB8AC3E}">
        <p14:creationId xmlns:p14="http://schemas.microsoft.com/office/powerpoint/2010/main" val="3699619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904AE5-9D84-BF41-8A72-5076A639F904}"/>
              </a:ext>
            </a:extLst>
          </p:cNvPr>
          <p:cNvSpPr/>
          <p:nvPr/>
        </p:nvSpPr>
        <p:spPr>
          <a:xfrm>
            <a:off x="1389888" y="0"/>
            <a:ext cx="9704832" cy="6858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sky, grass, outdoor, field&#10;&#10;Description automatically generated">
            <a:extLst>
              <a:ext uri="{FF2B5EF4-FFF2-40B4-BE49-F238E27FC236}">
                <a16:creationId xmlns:a16="http://schemas.microsoft.com/office/drawing/2014/main" id="{F66CED9B-9466-104E-8B2E-C4BB26043850}"/>
              </a:ext>
            </a:extLst>
          </p:cNvPr>
          <p:cNvPicPr>
            <a:picLocks noChangeAspect="1"/>
          </p:cNvPicPr>
          <p:nvPr/>
        </p:nvPicPr>
        <p:blipFill rotWithShape="1">
          <a:blip r:embed="rId2"/>
          <a:srcRect t="37961" b="48283"/>
          <a:stretch/>
        </p:blipFill>
        <p:spPr>
          <a:xfrm>
            <a:off x="1389888" y="0"/>
            <a:ext cx="9704832" cy="1780033"/>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72EE9A7A-031D-894E-B0A1-9965A2CEE2B0}"/>
              </a:ext>
            </a:extLst>
          </p:cNvPr>
          <p:cNvSpPr/>
          <p:nvPr/>
        </p:nvSpPr>
        <p:spPr>
          <a:xfrm>
            <a:off x="3698947" y="111359"/>
            <a:ext cx="5086713" cy="1200329"/>
          </a:xfrm>
          <a:prstGeom prst="rect">
            <a:avLst/>
          </a:prstGeom>
          <a:noFill/>
        </p:spPr>
        <p:txBody>
          <a:bodyPr wrap="none" lIns="91440" tIns="45720" rIns="91440" bIns="45720">
            <a:spAutoFit/>
          </a:bodyPr>
          <a:lstStyle/>
          <a:p>
            <a:pPr algn="ctr"/>
            <a:r>
              <a:rPr lang="en-GB" sz="2400" b="0" cap="none" spc="0" dirty="0">
                <a:ln w="0"/>
                <a:solidFill>
                  <a:schemeClr val="tx1"/>
                </a:solidFill>
                <a:effectLst>
                  <a:outerShdw blurRad="38100" dist="19050" dir="2700000" algn="tl" rotWithShape="0">
                    <a:schemeClr val="dk1">
                      <a:alpha val="40000"/>
                    </a:schemeClr>
                  </a:outerShdw>
                </a:effectLst>
              </a:rPr>
              <a:t>David Gethin Lewis</a:t>
            </a:r>
          </a:p>
          <a:p>
            <a:pPr algn="ctr"/>
            <a:r>
              <a:rPr lang="en-GB" sz="2400" b="0" cap="none" spc="0" dirty="0">
                <a:ln w="0"/>
                <a:solidFill>
                  <a:schemeClr val="tx1"/>
                </a:solidFill>
                <a:effectLst>
                  <a:outerShdw blurRad="38100" dist="19050" dir="2700000" algn="tl" rotWithShape="0">
                    <a:schemeClr val="dk1">
                      <a:alpha val="40000"/>
                    </a:schemeClr>
                  </a:outerShdw>
                </a:effectLst>
              </a:rPr>
              <a:t>Full Stack Developer | Game Developer</a:t>
            </a:r>
          </a:p>
          <a:p>
            <a:pPr algn="ctr"/>
            <a:r>
              <a:rPr lang="en-GB" sz="2400" dirty="0">
                <a:ln w="0"/>
                <a:effectLst>
                  <a:outerShdw blurRad="38100" dist="19050" dir="2700000" algn="tl" rotWithShape="0">
                    <a:schemeClr val="dk1">
                      <a:alpha val="40000"/>
                    </a:schemeClr>
                  </a:outerShdw>
                </a:effectLst>
              </a:rPr>
              <a:t>@</a:t>
            </a:r>
            <a:r>
              <a:rPr lang="en-GB" sz="2400" dirty="0" err="1">
                <a:ln w="0"/>
                <a:effectLst>
                  <a:outerShdw blurRad="38100" dist="19050" dir="2700000" algn="tl" rotWithShape="0">
                    <a:schemeClr val="dk1">
                      <a:alpha val="40000"/>
                    </a:schemeClr>
                  </a:outerShdw>
                </a:effectLst>
              </a:rPr>
              <a:t>dgethinlewis@gmail.com</a:t>
            </a:r>
            <a:endParaRPr lang="en-GB" sz="2400" b="0" cap="none" spc="0" dirty="0">
              <a:ln w="0"/>
              <a:solidFill>
                <a:schemeClr val="tx1"/>
              </a:solidFill>
              <a:effectLst>
                <a:outerShdw blurRad="38100" dist="19050" dir="2700000" algn="tl" rotWithShape="0">
                  <a:schemeClr val="dk1">
                    <a:alpha val="40000"/>
                  </a:schemeClr>
                </a:outerShdw>
              </a:effectLst>
            </a:endParaRPr>
          </a:p>
        </p:txBody>
      </p:sp>
      <p:grpSp>
        <p:nvGrpSpPr>
          <p:cNvPr id="7" name="Group 6">
            <a:extLst>
              <a:ext uri="{FF2B5EF4-FFF2-40B4-BE49-F238E27FC236}">
                <a16:creationId xmlns:a16="http://schemas.microsoft.com/office/drawing/2014/main" id="{E7702B94-EE9F-0D49-8B3E-1F1E6222DD89}"/>
              </a:ext>
            </a:extLst>
          </p:cNvPr>
          <p:cNvGrpSpPr/>
          <p:nvPr/>
        </p:nvGrpSpPr>
        <p:grpSpPr>
          <a:xfrm>
            <a:off x="3321496" y="2015081"/>
            <a:ext cx="1839088" cy="638133"/>
            <a:chOff x="1389887" y="1865761"/>
            <a:chExt cx="2196275" cy="834580"/>
          </a:xfrm>
        </p:grpSpPr>
        <p:sp>
          <p:nvSpPr>
            <p:cNvPr id="3" name="Rectangle 2">
              <a:extLst>
                <a:ext uri="{FF2B5EF4-FFF2-40B4-BE49-F238E27FC236}">
                  <a16:creationId xmlns:a16="http://schemas.microsoft.com/office/drawing/2014/main" id="{7F41ED24-164D-2742-B971-17793468F1DB}"/>
                </a:ext>
              </a:extLst>
            </p:cNvPr>
            <p:cNvSpPr/>
            <p:nvPr/>
          </p:nvSpPr>
          <p:spPr>
            <a:xfrm>
              <a:off x="1389887" y="1865761"/>
              <a:ext cx="2196275" cy="83458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20895A-6AAE-C14D-BE24-66A00938B5C9}"/>
                </a:ext>
              </a:extLst>
            </p:cNvPr>
            <p:cNvSpPr/>
            <p:nvPr/>
          </p:nvSpPr>
          <p:spPr>
            <a:xfrm>
              <a:off x="1777613" y="1884848"/>
              <a:ext cx="1420822"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Home</a:t>
              </a:r>
            </a:p>
          </p:txBody>
        </p:sp>
      </p:grpSp>
      <p:grpSp>
        <p:nvGrpSpPr>
          <p:cNvPr id="9" name="Group 8">
            <a:extLst>
              <a:ext uri="{FF2B5EF4-FFF2-40B4-BE49-F238E27FC236}">
                <a16:creationId xmlns:a16="http://schemas.microsoft.com/office/drawing/2014/main" id="{E87EB82B-3665-3047-9027-1C0E7BC38EDB}"/>
              </a:ext>
            </a:extLst>
          </p:cNvPr>
          <p:cNvGrpSpPr/>
          <p:nvPr/>
        </p:nvGrpSpPr>
        <p:grpSpPr>
          <a:xfrm>
            <a:off x="5297701" y="2029675"/>
            <a:ext cx="1839088" cy="638238"/>
            <a:chOff x="1389887" y="1865624"/>
            <a:chExt cx="2196275" cy="834717"/>
          </a:xfrm>
        </p:grpSpPr>
        <p:sp>
          <p:nvSpPr>
            <p:cNvPr id="10" name="Rectangle 9">
              <a:hlinkClick r:id="" action="ppaction://hlinkshowjump?jump=nextslide"/>
              <a:extLst>
                <a:ext uri="{FF2B5EF4-FFF2-40B4-BE49-F238E27FC236}">
                  <a16:creationId xmlns:a16="http://schemas.microsoft.com/office/drawing/2014/main" id="{0CE56EA2-D165-C246-B360-5F89909D030A}"/>
                </a:ext>
              </a:extLst>
            </p:cNvPr>
            <p:cNvSpPr/>
            <p:nvPr/>
          </p:nvSpPr>
          <p:spPr>
            <a:xfrm>
              <a:off x="1389887" y="1865761"/>
              <a:ext cx="2196275" cy="83458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9558EB-800D-E548-ACF1-C5543A1935FA}"/>
                </a:ext>
              </a:extLst>
            </p:cNvPr>
            <p:cNvSpPr/>
            <p:nvPr/>
          </p:nvSpPr>
          <p:spPr>
            <a:xfrm>
              <a:off x="1579594" y="1865624"/>
              <a:ext cx="1816859"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Projects</a:t>
              </a:r>
            </a:p>
          </p:txBody>
        </p:sp>
      </p:grpSp>
      <p:grpSp>
        <p:nvGrpSpPr>
          <p:cNvPr id="13" name="Group 12">
            <a:extLst>
              <a:ext uri="{FF2B5EF4-FFF2-40B4-BE49-F238E27FC236}">
                <a16:creationId xmlns:a16="http://schemas.microsoft.com/office/drawing/2014/main" id="{0EF11DCA-5AD0-3346-AEBA-05424359A3B7}"/>
              </a:ext>
            </a:extLst>
          </p:cNvPr>
          <p:cNvGrpSpPr/>
          <p:nvPr/>
        </p:nvGrpSpPr>
        <p:grpSpPr>
          <a:xfrm>
            <a:off x="7273905" y="2029674"/>
            <a:ext cx="1856598" cy="638133"/>
            <a:chOff x="1389886" y="1865761"/>
            <a:chExt cx="2217185" cy="834580"/>
          </a:xfrm>
        </p:grpSpPr>
        <p:sp>
          <p:nvSpPr>
            <p:cNvPr id="14" name="Rectangle 13">
              <a:extLst>
                <a:ext uri="{FF2B5EF4-FFF2-40B4-BE49-F238E27FC236}">
                  <a16:creationId xmlns:a16="http://schemas.microsoft.com/office/drawing/2014/main" id="{86604233-B29D-614A-8BC6-91CB238D35A6}"/>
                </a:ext>
              </a:extLst>
            </p:cNvPr>
            <p:cNvSpPr/>
            <p:nvPr/>
          </p:nvSpPr>
          <p:spPr>
            <a:xfrm>
              <a:off x="1389887" y="1865761"/>
              <a:ext cx="2196275" cy="83458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5868AF-51AF-AE48-8B15-CD1B39E9A350}"/>
                </a:ext>
              </a:extLst>
            </p:cNvPr>
            <p:cNvSpPr/>
            <p:nvPr/>
          </p:nvSpPr>
          <p:spPr>
            <a:xfrm>
              <a:off x="1389886" y="1888726"/>
              <a:ext cx="2217185"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About Me</a:t>
              </a:r>
            </a:p>
          </p:txBody>
        </p:sp>
      </p:grpSp>
      <p:sp>
        <p:nvSpPr>
          <p:cNvPr id="17" name="TextBox 16">
            <a:extLst>
              <a:ext uri="{FF2B5EF4-FFF2-40B4-BE49-F238E27FC236}">
                <a16:creationId xmlns:a16="http://schemas.microsoft.com/office/drawing/2014/main" id="{7E74CF6C-B547-F24A-AE75-14ECEAB2B86D}"/>
              </a:ext>
            </a:extLst>
          </p:cNvPr>
          <p:cNvSpPr txBox="1"/>
          <p:nvPr/>
        </p:nvSpPr>
        <p:spPr>
          <a:xfrm>
            <a:off x="3274078" y="2862834"/>
            <a:ext cx="5838917" cy="3693319"/>
          </a:xfrm>
          <a:prstGeom prst="rect">
            <a:avLst/>
          </a:prstGeom>
          <a:noFill/>
        </p:spPr>
        <p:txBody>
          <a:bodyPr wrap="square" rtlCol="0">
            <a:spAutoFit/>
          </a:bodyPr>
          <a:lstStyle/>
          <a:p>
            <a:r>
              <a:rPr lang="en-GB" dirty="0"/>
              <a:t>I have used many different programming languages in my time at university and in my free time. Of all the programming languages I have used I am most comfortable using C#, HTML5, CSS and JavaScript. Using the previously mentioned programming languages, I completed a final year project at university which was creating a web-based game for young children to learn Welsh. I have also continued working on the game after university and I’m hoping to turn the game into an application in the near future. As a person I am very passionate about virtual reality and its possible uses in the future. I am also currently creating my own games in Unity using C#.</a:t>
            </a:r>
          </a:p>
          <a:p>
            <a:endParaRPr lang="en-US" dirty="0"/>
          </a:p>
        </p:txBody>
      </p:sp>
    </p:spTree>
    <p:extLst>
      <p:ext uri="{BB962C8B-B14F-4D97-AF65-F5344CB8AC3E}">
        <p14:creationId xmlns:p14="http://schemas.microsoft.com/office/powerpoint/2010/main" val="143376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856145D-A760-5F4E-A3F2-69C3BA188C57}"/>
              </a:ext>
            </a:extLst>
          </p:cNvPr>
          <p:cNvSpPr/>
          <p:nvPr/>
        </p:nvSpPr>
        <p:spPr>
          <a:xfrm>
            <a:off x="1389888" y="0"/>
            <a:ext cx="9704832" cy="6858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B82292C8-9FC6-2543-980F-D504FD0DD923}"/>
              </a:ext>
            </a:extLst>
          </p:cNvPr>
          <p:cNvPicPr>
            <a:picLocks noChangeAspect="1"/>
          </p:cNvPicPr>
          <p:nvPr/>
        </p:nvPicPr>
        <p:blipFill rotWithShape="1">
          <a:blip r:embed="rId3"/>
          <a:srcRect l="49006"/>
          <a:stretch/>
        </p:blipFill>
        <p:spPr>
          <a:xfrm>
            <a:off x="4526837" y="3213799"/>
            <a:ext cx="3028016" cy="2229144"/>
          </a:xfrm>
          <a:prstGeom prst="rect">
            <a:avLst/>
          </a:prstGeom>
        </p:spPr>
      </p:pic>
      <p:pic>
        <p:nvPicPr>
          <p:cNvPr id="5" name="Picture 4" descr="A picture containing sky, grass, outdoor, field&#10;&#10;Description automatically generated">
            <a:extLst>
              <a:ext uri="{FF2B5EF4-FFF2-40B4-BE49-F238E27FC236}">
                <a16:creationId xmlns:a16="http://schemas.microsoft.com/office/drawing/2014/main" id="{F66CED9B-9466-104E-8B2E-C4BB26043850}"/>
              </a:ext>
            </a:extLst>
          </p:cNvPr>
          <p:cNvPicPr>
            <a:picLocks noChangeAspect="1"/>
          </p:cNvPicPr>
          <p:nvPr/>
        </p:nvPicPr>
        <p:blipFill rotWithShape="1">
          <a:blip r:embed="rId4"/>
          <a:srcRect t="37961" b="48283"/>
          <a:stretch/>
        </p:blipFill>
        <p:spPr>
          <a:xfrm>
            <a:off x="1389888" y="0"/>
            <a:ext cx="9704832" cy="1780033"/>
          </a:xfrm>
          <a:prstGeom prst="rect">
            <a:avLst/>
          </a:prstGeom>
        </p:spPr>
      </p:pic>
      <p:sp>
        <p:nvSpPr>
          <p:cNvPr id="2" name="Rectangle 1">
            <a:extLst>
              <a:ext uri="{FF2B5EF4-FFF2-40B4-BE49-F238E27FC236}">
                <a16:creationId xmlns:a16="http://schemas.microsoft.com/office/drawing/2014/main" id="{72EE9A7A-031D-894E-B0A1-9965A2CEE2B0}"/>
              </a:ext>
            </a:extLst>
          </p:cNvPr>
          <p:cNvSpPr/>
          <p:nvPr/>
        </p:nvSpPr>
        <p:spPr>
          <a:xfrm>
            <a:off x="3698947" y="111359"/>
            <a:ext cx="5086713" cy="1200329"/>
          </a:xfrm>
          <a:prstGeom prst="rect">
            <a:avLst/>
          </a:prstGeom>
          <a:noFill/>
        </p:spPr>
        <p:txBody>
          <a:bodyPr wrap="none" lIns="91440" tIns="45720" rIns="91440" bIns="45720">
            <a:spAutoFit/>
          </a:bodyPr>
          <a:lstStyle/>
          <a:p>
            <a:pPr algn="ctr"/>
            <a:r>
              <a:rPr lang="en-GB" sz="2400" b="0" cap="none" spc="0" dirty="0">
                <a:ln w="0"/>
                <a:solidFill>
                  <a:schemeClr val="tx1"/>
                </a:solidFill>
                <a:effectLst>
                  <a:outerShdw blurRad="38100" dist="19050" dir="2700000" algn="tl" rotWithShape="0">
                    <a:schemeClr val="dk1">
                      <a:alpha val="40000"/>
                    </a:schemeClr>
                  </a:outerShdw>
                </a:effectLst>
              </a:rPr>
              <a:t>David Gethin Lewis</a:t>
            </a:r>
          </a:p>
          <a:p>
            <a:pPr algn="ctr"/>
            <a:r>
              <a:rPr lang="en-GB" sz="2400" b="0" cap="none" spc="0" dirty="0">
                <a:ln w="0"/>
                <a:solidFill>
                  <a:schemeClr val="tx1"/>
                </a:solidFill>
                <a:effectLst>
                  <a:outerShdw blurRad="38100" dist="19050" dir="2700000" algn="tl" rotWithShape="0">
                    <a:schemeClr val="dk1">
                      <a:alpha val="40000"/>
                    </a:schemeClr>
                  </a:outerShdw>
                </a:effectLst>
              </a:rPr>
              <a:t>Full Stack Developer | Game Developer</a:t>
            </a:r>
          </a:p>
          <a:p>
            <a:pPr algn="ctr"/>
            <a:r>
              <a:rPr lang="en-GB" sz="2400" dirty="0">
                <a:ln w="0"/>
                <a:effectLst>
                  <a:outerShdw blurRad="38100" dist="19050" dir="2700000" algn="tl" rotWithShape="0">
                    <a:schemeClr val="dk1">
                      <a:alpha val="40000"/>
                    </a:schemeClr>
                  </a:outerShdw>
                </a:effectLst>
              </a:rPr>
              <a:t>@</a:t>
            </a:r>
            <a:r>
              <a:rPr lang="en-GB" sz="2400" dirty="0" err="1">
                <a:ln w="0"/>
                <a:effectLst>
                  <a:outerShdw blurRad="38100" dist="19050" dir="2700000" algn="tl" rotWithShape="0">
                    <a:schemeClr val="dk1">
                      <a:alpha val="40000"/>
                    </a:schemeClr>
                  </a:outerShdw>
                </a:effectLst>
              </a:rPr>
              <a:t>dgethinlewis@gmail.com</a:t>
            </a:r>
            <a:endParaRPr lang="en-GB" sz="2400" b="0" cap="none" spc="0" dirty="0">
              <a:ln w="0"/>
              <a:solidFill>
                <a:schemeClr val="tx1"/>
              </a:solidFill>
              <a:effectLst>
                <a:outerShdw blurRad="38100" dist="19050" dir="2700000" algn="tl" rotWithShape="0">
                  <a:schemeClr val="dk1">
                    <a:alpha val="40000"/>
                  </a:schemeClr>
                </a:outerShdw>
              </a:effectLst>
            </a:endParaRPr>
          </a:p>
        </p:txBody>
      </p:sp>
      <p:grpSp>
        <p:nvGrpSpPr>
          <p:cNvPr id="7" name="Group 6">
            <a:extLst>
              <a:ext uri="{FF2B5EF4-FFF2-40B4-BE49-F238E27FC236}">
                <a16:creationId xmlns:a16="http://schemas.microsoft.com/office/drawing/2014/main" id="{E7702B94-EE9F-0D49-8B3E-1F1E6222DD89}"/>
              </a:ext>
            </a:extLst>
          </p:cNvPr>
          <p:cNvGrpSpPr/>
          <p:nvPr/>
        </p:nvGrpSpPr>
        <p:grpSpPr>
          <a:xfrm>
            <a:off x="2946743" y="1891392"/>
            <a:ext cx="1839088" cy="638133"/>
            <a:chOff x="1389887" y="1865761"/>
            <a:chExt cx="2196275" cy="834580"/>
          </a:xfrm>
        </p:grpSpPr>
        <p:sp>
          <p:nvSpPr>
            <p:cNvPr id="3" name="Rectangle 2">
              <a:extLst>
                <a:ext uri="{FF2B5EF4-FFF2-40B4-BE49-F238E27FC236}">
                  <a16:creationId xmlns:a16="http://schemas.microsoft.com/office/drawing/2014/main" id="{7F41ED24-164D-2742-B971-17793468F1DB}"/>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20895A-6AAE-C14D-BE24-66A00938B5C9}"/>
                </a:ext>
              </a:extLst>
            </p:cNvPr>
            <p:cNvSpPr/>
            <p:nvPr/>
          </p:nvSpPr>
          <p:spPr>
            <a:xfrm>
              <a:off x="1777613" y="1884848"/>
              <a:ext cx="1420822"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Home</a:t>
              </a:r>
            </a:p>
          </p:txBody>
        </p:sp>
      </p:grpSp>
      <p:grpSp>
        <p:nvGrpSpPr>
          <p:cNvPr id="9" name="Group 8">
            <a:extLst>
              <a:ext uri="{FF2B5EF4-FFF2-40B4-BE49-F238E27FC236}">
                <a16:creationId xmlns:a16="http://schemas.microsoft.com/office/drawing/2014/main" id="{E87EB82B-3665-3047-9027-1C0E7BC38EDB}"/>
              </a:ext>
            </a:extLst>
          </p:cNvPr>
          <p:cNvGrpSpPr/>
          <p:nvPr/>
        </p:nvGrpSpPr>
        <p:grpSpPr>
          <a:xfrm>
            <a:off x="4922947" y="1891392"/>
            <a:ext cx="1839088" cy="638238"/>
            <a:chOff x="1389887" y="1865624"/>
            <a:chExt cx="2196275" cy="834717"/>
          </a:xfrm>
        </p:grpSpPr>
        <p:sp>
          <p:nvSpPr>
            <p:cNvPr id="10" name="Rectangle 9">
              <a:extLst>
                <a:ext uri="{FF2B5EF4-FFF2-40B4-BE49-F238E27FC236}">
                  <a16:creationId xmlns:a16="http://schemas.microsoft.com/office/drawing/2014/main" id="{0CE56EA2-D165-C246-B360-5F89909D030A}"/>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9558EB-800D-E548-ACF1-C5543A1935FA}"/>
                </a:ext>
              </a:extLst>
            </p:cNvPr>
            <p:cNvSpPr/>
            <p:nvPr/>
          </p:nvSpPr>
          <p:spPr>
            <a:xfrm>
              <a:off x="1579594" y="1865624"/>
              <a:ext cx="1816859"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Projects</a:t>
              </a:r>
            </a:p>
          </p:txBody>
        </p:sp>
      </p:grpSp>
      <p:grpSp>
        <p:nvGrpSpPr>
          <p:cNvPr id="13" name="Group 12">
            <a:extLst>
              <a:ext uri="{FF2B5EF4-FFF2-40B4-BE49-F238E27FC236}">
                <a16:creationId xmlns:a16="http://schemas.microsoft.com/office/drawing/2014/main" id="{0EF11DCA-5AD0-3346-AEBA-05424359A3B7}"/>
              </a:ext>
            </a:extLst>
          </p:cNvPr>
          <p:cNvGrpSpPr/>
          <p:nvPr/>
        </p:nvGrpSpPr>
        <p:grpSpPr>
          <a:xfrm>
            <a:off x="6899152" y="1905985"/>
            <a:ext cx="1856598" cy="638133"/>
            <a:chOff x="1389886" y="1865761"/>
            <a:chExt cx="2217185" cy="834580"/>
          </a:xfrm>
        </p:grpSpPr>
        <p:sp>
          <p:nvSpPr>
            <p:cNvPr id="14" name="Rectangle 13">
              <a:extLst>
                <a:ext uri="{FF2B5EF4-FFF2-40B4-BE49-F238E27FC236}">
                  <a16:creationId xmlns:a16="http://schemas.microsoft.com/office/drawing/2014/main" id="{86604233-B29D-614A-8BC6-91CB238D35A6}"/>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5868AF-51AF-AE48-8B15-CD1B39E9A350}"/>
                </a:ext>
              </a:extLst>
            </p:cNvPr>
            <p:cNvSpPr/>
            <p:nvPr/>
          </p:nvSpPr>
          <p:spPr>
            <a:xfrm>
              <a:off x="1389886" y="1888726"/>
              <a:ext cx="2217185"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About Me</a:t>
              </a:r>
            </a:p>
          </p:txBody>
        </p:sp>
      </p:grpSp>
      <p:sp>
        <p:nvSpPr>
          <p:cNvPr id="6" name="TextBox 5">
            <a:extLst>
              <a:ext uri="{FF2B5EF4-FFF2-40B4-BE49-F238E27FC236}">
                <a16:creationId xmlns:a16="http://schemas.microsoft.com/office/drawing/2014/main" id="{9ACEF847-888D-CE46-AB8D-2350A4E51CCA}"/>
              </a:ext>
            </a:extLst>
          </p:cNvPr>
          <p:cNvSpPr txBox="1"/>
          <p:nvPr/>
        </p:nvSpPr>
        <p:spPr>
          <a:xfrm>
            <a:off x="2878766" y="2786063"/>
            <a:ext cx="2055306" cy="400110"/>
          </a:xfrm>
          <a:prstGeom prst="rect">
            <a:avLst/>
          </a:prstGeom>
          <a:noFill/>
        </p:spPr>
        <p:txBody>
          <a:bodyPr wrap="none" rtlCol="0">
            <a:spAutoFit/>
          </a:bodyPr>
          <a:lstStyle/>
          <a:p>
            <a:r>
              <a:rPr lang="en-US" sz="2000" dirty="0"/>
              <a:t>Graduate projects</a:t>
            </a:r>
          </a:p>
        </p:txBody>
      </p:sp>
      <p:pic>
        <p:nvPicPr>
          <p:cNvPr id="12" name="Picture 11">
            <a:extLst>
              <a:ext uri="{FF2B5EF4-FFF2-40B4-BE49-F238E27FC236}">
                <a16:creationId xmlns:a16="http://schemas.microsoft.com/office/drawing/2014/main" id="{EC8F6DD2-53B8-F94A-BAB8-79D4B5DA4194}"/>
              </a:ext>
            </a:extLst>
          </p:cNvPr>
          <p:cNvPicPr>
            <a:picLocks noChangeAspect="1"/>
          </p:cNvPicPr>
          <p:nvPr/>
        </p:nvPicPr>
        <p:blipFill rotWithShape="1">
          <a:blip r:embed="rId3"/>
          <a:srcRect r="49006"/>
          <a:stretch/>
        </p:blipFill>
        <p:spPr>
          <a:xfrm>
            <a:off x="1609133" y="3186173"/>
            <a:ext cx="3028016" cy="2229144"/>
          </a:xfrm>
          <a:prstGeom prst="rect">
            <a:avLst/>
          </a:prstGeom>
        </p:spPr>
      </p:pic>
      <p:pic>
        <p:nvPicPr>
          <p:cNvPr id="18" name="Picture 17">
            <a:extLst>
              <a:ext uri="{FF2B5EF4-FFF2-40B4-BE49-F238E27FC236}">
                <a16:creationId xmlns:a16="http://schemas.microsoft.com/office/drawing/2014/main" id="{00FCA3B8-CFE1-D643-A573-496612F71223}"/>
              </a:ext>
            </a:extLst>
          </p:cNvPr>
          <p:cNvPicPr>
            <a:picLocks noChangeAspect="1"/>
          </p:cNvPicPr>
          <p:nvPr/>
        </p:nvPicPr>
        <p:blipFill rotWithShape="1">
          <a:blip r:embed="rId5"/>
          <a:srcRect l="4556" t="3427" r="7905" b="5439"/>
          <a:stretch/>
        </p:blipFill>
        <p:spPr>
          <a:xfrm>
            <a:off x="7497478" y="3152344"/>
            <a:ext cx="2852028" cy="2229144"/>
          </a:xfrm>
          <a:prstGeom prst="rect">
            <a:avLst/>
          </a:prstGeom>
        </p:spPr>
      </p:pic>
    </p:spTree>
    <p:extLst>
      <p:ext uri="{BB962C8B-B14F-4D97-AF65-F5344CB8AC3E}">
        <p14:creationId xmlns:p14="http://schemas.microsoft.com/office/powerpoint/2010/main" val="230826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856145D-A760-5F4E-A3F2-69C3BA188C57}"/>
              </a:ext>
            </a:extLst>
          </p:cNvPr>
          <p:cNvSpPr/>
          <p:nvPr/>
        </p:nvSpPr>
        <p:spPr>
          <a:xfrm>
            <a:off x="1389888" y="323386"/>
            <a:ext cx="9704832" cy="6858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sky, grass, outdoor, field&#10;&#10;Description automatically generated">
            <a:extLst>
              <a:ext uri="{FF2B5EF4-FFF2-40B4-BE49-F238E27FC236}">
                <a16:creationId xmlns:a16="http://schemas.microsoft.com/office/drawing/2014/main" id="{F66CED9B-9466-104E-8B2E-C4BB26043850}"/>
              </a:ext>
            </a:extLst>
          </p:cNvPr>
          <p:cNvPicPr>
            <a:picLocks noChangeAspect="1"/>
          </p:cNvPicPr>
          <p:nvPr/>
        </p:nvPicPr>
        <p:blipFill rotWithShape="1">
          <a:blip r:embed="rId3"/>
          <a:srcRect t="37961" b="48283"/>
          <a:stretch/>
        </p:blipFill>
        <p:spPr>
          <a:xfrm>
            <a:off x="1389888" y="0"/>
            <a:ext cx="9704832" cy="1780033"/>
          </a:xfrm>
          <a:prstGeom prst="rect">
            <a:avLst/>
          </a:prstGeom>
        </p:spPr>
      </p:pic>
      <p:sp>
        <p:nvSpPr>
          <p:cNvPr id="2" name="Rectangle 1">
            <a:extLst>
              <a:ext uri="{FF2B5EF4-FFF2-40B4-BE49-F238E27FC236}">
                <a16:creationId xmlns:a16="http://schemas.microsoft.com/office/drawing/2014/main" id="{72EE9A7A-031D-894E-B0A1-9965A2CEE2B0}"/>
              </a:ext>
            </a:extLst>
          </p:cNvPr>
          <p:cNvSpPr/>
          <p:nvPr/>
        </p:nvSpPr>
        <p:spPr>
          <a:xfrm>
            <a:off x="3698947" y="111359"/>
            <a:ext cx="5086713" cy="1200329"/>
          </a:xfrm>
          <a:prstGeom prst="rect">
            <a:avLst/>
          </a:prstGeom>
          <a:noFill/>
        </p:spPr>
        <p:txBody>
          <a:bodyPr wrap="none" lIns="91440" tIns="45720" rIns="91440" bIns="45720">
            <a:spAutoFit/>
          </a:bodyPr>
          <a:lstStyle/>
          <a:p>
            <a:pPr algn="ctr"/>
            <a:r>
              <a:rPr lang="en-GB" sz="2400" b="0" cap="none" spc="0" dirty="0">
                <a:ln w="0"/>
                <a:solidFill>
                  <a:schemeClr val="tx1"/>
                </a:solidFill>
                <a:effectLst>
                  <a:outerShdw blurRad="38100" dist="19050" dir="2700000" algn="tl" rotWithShape="0">
                    <a:schemeClr val="dk1">
                      <a:alpha val="40000"/>
                    </a:schemeClr>
                  </a:outerShdw>
                </a:effectLst>
              </a:rPr>
              <a:t>David Gethin Lewis</a:t>
            </a:r>
          </a:p>
          <a:p>
            <a:pPr algn="ctr"/>
            <a:r>
              <a:rPr lang="en-GB" sz="2400" b="0" cap="none" spc="0" dirty="0">
                <a:ln w="0"/>
                <a:solidFill>
                  <a:schemeClr val="tx1"/>
                </a:solidFill>
                <a:effectLst>
                  <a:outerShdw blurRad="38100" dist="19050" dir="2700000" algn="tl" rotWithShape="0">
                    <a:schemeClr val="dk1">
                      <a:alpha val="40000"/>
                    </a:schemeClr>
                  </a:outerShdw>
                </a:effectLst>
              </a:rPr>
              <a:t>Full Stack Developer | Game Developer</a:t>
            </a:r>
          </a:p>
          <a:p>
            <a:pPr algn="ctr"/>
            <a:r>
              <a:rPr lang="en-GB" sz="2400" dirty="0">
                <a:ln w="0"/>
                <a:effectLst>
                  <a:outerShdw blurRad="38100" dist="19050" dir="2700000" algn="tl" rotWithShape="0">
                    <a:schemeClr val="dk1">
                      <a:alpha val="40000"/>
                    </a:schemeClr>
                  </a:outerShdw>
                </a:effectLst>
              </a:rPr>
              <a:t>@</a:t>
            </a:r>
            <a:r>
              <a:rPr lang="en-GB" sz="2400" dirty="0" err="1">
                <a:ln w="0"/>
                <a:effectLst>
                  <a:outerShdw blurRad="38100" dist="19050" dir="2700000" algn="tl" rotWithShape="0">
                    <a:schemeClr val="dk1">
                      <a:alpha val="40000"/>
                    </a:schemeClr>
                  </a:outerShdw>
                </a:effectLst>
              </a:rPr>
              <a:t>dgethinlewis@gmail.com</a:t>
            </a:r>
            <a:endParaRPr lang="en-GB" sz="2400" b="0" cap="none" spc="0" dirty="0">
              <a:ln w="0"/>
              <a:solidFill>
                <a:schemeClr val="tx1"/>
              </a:solidFill>
              <a:effectLst>
                <a:outerShdw blurRad="38100" dist="19050" dir="2700000" algn="tl" rotWithShape="0">
                  <a:schemeClr val="dk1">
                    <a:alpha val="40000"/>
                  </a:schemeClr>
                </a:outerShdw>
              </a:effectLst>
            </a:endParaRPr>
          </a:p>
        </p:txBody>
      </p:sp>
      <p:grpSp>
        <p:nvGrpSpPr>
          <p:cNvPr id="7" name="Group 6">
            <a:extLst>
              <a:ext uri="{FF2B5EF4-FFF2-40B4-BE49-F238E27FC236}">
                <a16:creationId xmlns:a16="http://schemas.microsoft.com/office/drawing/2014/main" id="{E7702B94-EE9F-0D49-8B3E-1F1E6222DD89}"/>
              </a:ext>
            </a:extLst>
          </p:cNvPr>
          <p:cNvGrpSpPr/>
          <p:nvPr/>
        </p:nvGrpSpPr>
        <p:grpSpPr>
          <a:xfrm>
            <a:off x="2946743" y="1891392"/>
            <a:ext cx="1839088" cy="638133"/>
            <a:chOff x="1389887" y="1865761"/>
            <a:chExt cx="2196275" cy="834580"/>
          </a:xfrm>
        </p:grpSpPr>
        <p:sp>
          <p:nvSpPr>
            <p:cNvPr id="3" name="Rectangle 2">
              <a:extLst>
                <a:ext uri="{FF2B5EF4-FFF2-40B4-BE49-F238E27FC236}">
                  <a16:creationId xmlns:a16="http://schemas.microsoft.com/office/drawing/2014/main" id="{7F41ED24-164D-2742-B971-17793468F1DB}"/>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20895A-6AAE-C14D-BE24-66A00938B5C9}"/>
                </a:ext>
              </a:extLst>
            </p:cNvPr>
            <p:cNvSpPr/>
            <p:nvPr/>
          </p:nvSpPr>
          <p:spPr>
            <a:xfrm>
              <a:off x="1777613" y="1884848"/>
              <a:ext cx="1420822"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Home</a:t>
              </a:r>
            </a:p>
          </p:txBody>
        </p:sp>
      </p:grpSp>
      <p:grpSp>
        <p:nvGrpSpPr>
          <p:cNvPr id="9" name="Group 8">
            <a:extLst>
              <a:ext uri="{FF2B5EF4-FFF2-40B4-BE49-F238E27FC236}">
                <a16:creationId xmlns:a16="http://schemas.microsoft.com/office/drawing/2014/main" id="{E87EB82B-3665-3047-9027-1C0E7BC38EDB}"/>
              </a:ext>
            </a:extLst>
          </p:cNvPr>
          <p:cNvGrpSpPr/>
          <p:nvPr/>
        </p:nvGrpSpPr>
        <p:grpSpPr>
          <a:xfrm>
            <a:off x="4922947" y="1891392"/>
            <a:ext cx="1839088" cy="638238"/>
            <a:chOff x="1389887" y="1865624"/>
            <a:chExt cx="2196275" cy="834717"/>
          </a:xfrm>
        </p:grpSpPr>
        <p:sp>
          <p:nvSpPr>
            <p:cNvPr id="10" name="Rectangle 9">
              <a:extLst>
                <a:ext uri="{FF2B5EF4-FFF2-40B4-BE49-F238E27FC236}">
                  <a16:creationId xmlns:a16="http://schemas.microsoft.com/office/drawing/2014/main" id="{0CE56EA2-D165-C246-B360-5F89909D030A}"/>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9558EB-800D-E548-ACF1-C5543A1935FA}"/>
                </a:ext>
              </a:extLst>
            </p:cNvPr>
            <p:cNvSpPr/>
            <p:nvPr/>
          </p:nvSpPr>
          <p:spPr>
            <a:xfrm>
              <a:off x="1579594" y="1865624"/>
              <a:ext cx="1816859"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Projects</a:t>
              </a:r>
            </a:p>
          </p:txBody>
        </p:sp>
      </p:grpSp>
      <p:grpSp>
        <p:nvGrpSpPr>
          <p:cNvPr id="13" name="Group 12">
            <a:extLst>
              <a:ext uri="{FF2B5EF4-FFF2-40B4-BE49-F238E27FC236}">
                <a16:creationId xmlns:a16="http://schemas.microsoft.com/office/drawing/2014/main" id="{0EF11DCA-5AD0-3346-AEBA-05424359A3B7}"/>
              </a:ext>
            </a:extLst>
          </p:cNvPr>
          <p:cNvGrpSpPr/>
          <p:nvPr/>
        </p:nvGrpSpPr>
        <p:grpSpPr>
          <a:xfrm>
            <a:off x="6899152" y="1905985"/>
            <a:ext cx="1856598" cy="638133"/>
            <a:chOff x="1389886" y="1865761"/>
            <a:chExt cx="2217185" cy="834580"/>
          </a:xfrm>
        </p:grpSpPr>
        <p:sp>
          <p:nvSpPr>
            <p:cNvPr id="14" name="Rectangle 13">
              <a:extLst>
                <a:ext uri="{FF2B5EF4-FFF2-40B4-BE49-F238E27FC236}">
                  <a16:creationId xmlns:a16="http://schemas.microsoft.com/office/drawing/2014/main" id="{86604233-B29D-614A-8BC6-91CB238D35A6}"/>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5868AF-51AF-AE48-8B15-CD1B39E9A350}"/>
                </a:ext>
              </a:extLst>
            </p:cNvPr>
            <p:cNvSpPr/>
            <p:nvPr/>
          </p:nvSpPr>
          <p:spPr>
            <a:xfrm>
              <a:off x="1389886" y="1888726"/>
              <a:ext cx="2217185"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About Me</a:t>
              </a:r>
            </a:p>
          </p:txBody>
        </p:sp>
      </p:grpSp>
      <p:sp>
        <p:nvSpPr>
          <p:cNvPr id="6" name="TextBox 5">
            <a:extLst>
              <a:ext uri="{FF2B5EF4-FFF2-40B4-BE49-F238E27FC236}">
                <a16:creationId xmlns:a16="http://schemas.microsoft.com/office/drawing/2014/main" id="{9ACEF847-888D-CE46-AB8D-2350A4E51CCA}"/>
              </a:ext>
            </a:extLst>
          </p:cNvPr>
          <p:cNvSpPr txBox="1"/>
          <p:nvPr/>
        </p:nvSpPr>
        <p:spPr>
          <a:xfrm>
            <a:off x="2878766" y="2786063"/>
            <a:ext cx="1977657" cy="400110"/>
          </a:xfrm>
          <a:prstGeom prst="rect">
            <a:avLst/>
          </a:prstGeom>
          <a:noFill/>
        </p:spPr>
        <p:txBody>
          <a:bodyPr wrap="none" rtlCol="0">
            <a:spAutoFit/>
          </a:bodyPr>
          <a:lstStyle/>
          <a:p>
            <a:r>
              <a:rPr lang="en-US" sz="2000" dirty="0"/>
              <a:t>Personal projects</a:t>
            </a:r>
          </a:p>
        </p:txBody>
      </p:sp>
      <p:pic>
        <p:nvPicPr>
          <p:cNvPr id="12" name="Picture 11">
            <a:extLst>
              <a:ext uri="{FF2B5EF4-FFF2-40B4-BE49-F238E27FC236}">
                <a16:creationId xmlns:a16="http://schemas.microsoft.com/office/drawing/2014/main" id="{EC8F6DD2-53B8-F94A-BAB8-79D4B5DA4194}"/>
              </a:ext>
            </a:extLst>
          </p:cNvPr>
          <p:cNvPicPr>
            <a:picLocks noChangeAspect="1"/>
          </p:cNvPicPr>
          <p:nvPr/>
        </p:nvPicPr>
        <p:blipFill rotWithShape="1">
          <a:blip r:embed="rId4"/>
          <a:srcRect l="32326" t="79983" r="55959" b="7044"/>
          <a:stretch/>
        </p:blipFill>
        <p:spPr>
          <a:xfrm>
            <a:off x="3524739" y="4930170"/>
            <a:ext cx="695570" cy="289169"/>
          </a:xfrm>
          <a:prstGeom prst="rect">
            <a:avLst/>
          </a:prstGeom>
        </p:spPr>
      </p:pic>
      <p:sp>
        <p:nvSpPr>
          <p:cNvPr id="8" name="Rounded Rectangle 7">
            <a:extLst>
              <a:ext uri="{FF2B5EF4-FFF2-40B4-BE49-F238E27FC236}">
                <a16:creationId xmlns:a16="http://schemas.microsoft.com/office/drawing/2014/main" id="{56DE7ADD-8429-5B46-91B7-D43D748925BA}"/>
              </a:ext>
            </a:extLst>
          </p:cNvPr>
          <p:cNvSpPr/>
          <p:nvPr/>
        </p:nvSpPr>
        <p:spPr>
          <a:xfrm>
            <a:off x="1842494" y="3243779"/>
            <a:ext cx="2684343" cy="206273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512DF49-3312-DB4B-815F-669F6C3A7632}"/>
              </a:ext>
            </a:extLst>
          </p:cNvPr>
          <p:cNvPicPr>
            <a:picLocks noChangeAspect="1"/>
          </p:cNvPicPr>
          <p:nvPr/>
        </p:nvPicPr>
        <p:blipFill rotWithShape="1">
          <a:blip r:embed="rId4"/>
          <a:srcRect l="8157" t="80555" r="78751" b="7292"/>
          <a:stretch/>
        </p:blipFill>
        <p:spPr>
          <a:xfrm>
            <a:off x="2018599" y="4948440"/>
            <a:ext cx="777378" cy="270899"/>
          </a:xfrm>
          <a:prstGeom prst="rect">
            <a:avLst/>
          </a:prstGeom>
        </p:spPr>
      </p:pic>
      <p:sp>
        <p:nvSpPr>
          <p:cNvPr id="20" name="TextBox 19">
            <a:extLst>
              <a:ext uri="{FF2B5EF4-FFF2-40B4-BE49-F238E27FC236}">
                <a16:creationId xmlns:a16="http://schemas.microsoft.com/office/drawing/2014/main" id="{A5D2D295-A170-8A47-9700-EBDD9B523004}"/>
              </a:ext>
            </a:extLst>
          </p:cNvPr>
          <p:cNvSpPr txBox="1"/>
          <p:nvPr/>
        </p:nvSpPr>
        <p:spPr>
          <a:xfrm>
            <a:off x="2042859" y="3243779"/>
            <a:ext cx="1579600" cy="400110"/>
          </a:xfrm>
          <a:prstGeom prst="rect">
            <a:avLst/>
          </a:prstGeom>
          <a:noFill/>
        </p:spPr>
        <p:txBody>
          <a:bodyPr wrap="none" rtlCol="0">
            <a:spAutoFit/>
          </a:bodyPr>
          <a:lstStyle/>
          <a:p>
            <a:r>
              <a:rPr lang="en-US" sz="2000" dirty="0"/>
              <a:t>Asteroid Void</a:t>
            </a:r>
          </a:p>
        </p:txBody>
      </p:sp>
      <p:pic>
        <p:nvPicPr>
          <p:cNvPr id="17" name="Picture 16" descr="A screenshot of a video game&#10;&#10;Description automatically generated with medium confidence">
            <a:extLst>
              <a:ext uri="{FF2B5EF4-FFF2-40B4-BE49-F238E27FC236}">
                <a16:creationId xmlns:a16="http://schemas.microsoft.com/office/drawing/2014/main" id="{F0898961-2B2A-9A4F-87D8-C4890085678D}"/>
              </a:ext>
            </a:extLst>
          </p:cNvPr>
          <p:cNvPicPr>
            <a:picLocks noChangeAspect="1"/>
          </p:cNvPicPr>
          <p:nvPr/>
        </p:nvPicPr>
        <p:blipFill rotWithShape="1">
          <a:blip r:embed="rId5"/>
          <a:srcRect t="37097" b="37097"/>
          <a:stretch/>
        </p:blipFill>
        <p:spPr>
          <a:xfrm>
            <a:off x="2042859" y="3595261"/>
            <a:ext cx="2288877" cy="1279772"/>
          </a:xfrm>
          <a:prstGeom prst="rect">
            <a:avLst/>
          </a:prstGeom>
        </p:spPr>
      </p:pic>
    </p:spTree>
    <p:extLst>
      <p:ext uri="{BB962C8B-B14F-4D97-AF65-F5344CB8AC3E}">
        <p14:creationId xmlns:p14="http://schemas.microsoft.com/office/powerpoint/2010/main" val="200392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856145D-A760-5F4E-A3F2-69C3BA188C57}"/>
              </a:ext>
            </a:extLst>
          </p:cNvPr>
          <p:cNvSpPr/>
          <p:nvPr/>
        </p:nvSpPr>
        <p:spPr>
          <a:xfrm>
            <a:off x="1389888" y="323386"/>
            <a:ext cx="9704832" cy="6858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sky, grass, outdoor, field&#10;&#10;Description automatically generated">
            <a:extLst>
              <a:ext uri="{FF2B5EF4-FFF2-40B4-BE49-F238E27FC236}">
                <a16:creationId xmlns:a16="http://schemas.microsoft.com/office/drawing/2014/main" id="{F66CED9B-9466-104E-8B2E-C4BB26043850}"/>
              </a:ext>
            </a:extLst>
          </p:cNvPr>
          <p:cNvPicPr>
            <a:picLocks noChangeAspect="1"/>
          </p:cNvPicPr>
          <p:nvPr/>
        </p:nvPicPr>
        <p:blipFill rotWithShape="1">
          <a:blip r:embed="rId3"/>
          <a:srcRect t="37961" b="48283"/>
          <a:stretch/>
        </p:blipFill>
        <p:spPr>
          <a:xfrm>
            <a:off x="1389888" y="0"/>
            <a:ext cx="9704832" cy="1780033"/>
          </a:xfrm>
          <a:prstGeom prst="rect">
            <a:avLst/>
          </a:prstGeom>
        </p:spPr>
      </p:pic>
      <p:sp>
        <p:nvSpPr>
          <p:cNvPr id="2" name="Rectangle 1">
            <a:extLst>
              <a:ext uri="{FF2B5EF4-FFF2-40B4-BE49-F238E27FC236}">
                <a16:creationId xmlns:a16="http://schemas.microsoft.com/office/drawing/2014/main" id="{72EE9A7A-031D-894E-B0A1-9965A2CEE2B0}"/>
              </a:ext>
            </a:extLst>
          </p:cNvPr>
          <p:cNvSpPr/>
          <p:nvPr/>
        </p:nvSpPr>
        <p:spPr>
          <a:xfrm>
            <a:off x="3698947" y="111359"/>
            <a:ext cx="5086713" cy="1200329"/>
          </a:xfrm>
          <a:prstGeom prst="rect">
            <a:avLst/>
          </a:prstGeom>
          <a:noFill/>
        </p:spPr>
        <p:txBody>
          <a:bodyPr wrap="none" lIns="91440" tIns="45720" rIns="91440" bIns="45720">
            <a:spAutoFit/>
          </a:bodyPr>
          <a:lstStyle/>
          <a:p>
            <a:pPr algn="ctr"/>
            <a:r>
              <a:rPr lang="en-GB" sz="2400" b="0" cap="none" spc="0" dirty="0">
                <a:ln w="0"/>
                <a:solidFill>
                  <a:schemeClr val="tx1"/>
                </a:solidFill>
                <a:effectLst>
                  <a:outerShdw blurRad="38100" dist="19050" dir="2700000" algn="tl" rotWithShape="0">
                    <a:schemeClr val="dk1">
                      <a:alpha val="40000"/>
                    </a:schemeClr>
                  </a:outerShdw>
                </a:effectLst>
              </a:rPr>
              <a:t>David Gethin Lewis</a:t>
            </a:r>
          </a:p>
          <a:p>
            <a:pPr algn="ctr"/>
            <a:r>
              <a:rPr lang="en-GB" sz="2400" b="0" cap="none" spc="0" dirty="0">
                <a:ln w="0"/>
                <a:solidFill>
                  <a:schemeClr val="tx1"/>
                </a:solidFill>
                <a:effectLst>
                  <a:outerShdw blurRad="38100" dist="19050" dir="2700000" algn="tl" rotWithShape="0">
                    <a:schemeClr val="dk1">
                      <a:alpha val="40000"/>
                    </a:schemeClr>
                  </a:outerShdw>
                </a:effectLst>
              </a:rPr>
              <a:t>Full Stack Developer | Game Developer</a:t>
            </a:r>
          </a:p>
          <a:p>
            <a:pPr algn="ctr"/>
            <a:r>
              <a:rPr lang="en-GB" sz="2400" dirty="0">
                <a:ln w="0"/>
                <a:effectLst>
                  <a:outerShdw blurRad="38100" dist="19050" dir="2700000" algn="tl" rotWithShape="0">
                    <a:schemeClr val="dk1">
                      <a:alpha val="40000"/>
                    </a:schemeClr>
                  </a:outerShdw>
                </a:effectLst>
              </a:rPr>
              <a:t>@</a:t>
            </a:r>
            <a:r>
              <a:rPr lang="en-GB" sz="2400" dirty="0" err="1">
                <a:ln w="0"/>
                <a:effectLst>
                  <a:outerShdw blurRad="38100" dist="19050" dir="2700000" algn="tl" rotWithShape="0">
                    <a:schemeClr val="dk1">
                      <a:alpha val="40000"/>
                    </a:schemeClr>
                  </a:outerShdw>
                </a:effectLst>
              </a:rPr>
              <a:t>dgethinlewis@gmail.com</a:t>
            </a:r>
            <a:endParaRPr lang="en-GB" sz="2400" b="0" cap="none" spc="0" dirty="0">
              <a:ln w="0"/>
              <a:solidFill>
                <a:schemeClr val="tx1"/>
              </a:solidFill>
              <a:effectLst>
                <a:outerShdw blurRad="38100" dist="19050" dir="2700000" algn="tl" rotWithShape="0">
                  <a:schemeClr val="dk1">
                    <a:alpha val="40000"/>
                  </a:schemeClr>
                </a:outerShdw>
              </a:effectLst>
            </a:endParaRPr>
          </a:p>
        </p:txBody>
      </p:sp>
      <p:grpSp>
        <p:nvGrpSpPr>
          <p:cNvPr id="7" name="Group 6">
            <a:extLst>
              <a:ext uri="{FF2B5EF4-FFF2-40B4-BE49-F238E27FC236}">
                <a16:creationId xmlns:a16="http://schemas.microsoft.com/office/drawing/2014/main" id="{E7702B94-EE9F-0D49-8B3E-1F1E6222DD89}"/>
              </a:ext>
            </a:extLst>
          </p:cNvPr>
          <p:cNvGrpSpPr/>
          <p:nvPr/>
        </p:nvGrpSpPr>
        <p:grpSpPr>
          <a:xfrm>
            <a:off x="2946743" y="1891392"/>
            <a:ext cx="1839088" cy="638133"/>
            <a:chOff x="1389887" y="1865761"/>
            <a:chExt cx="2196275" cy="834580"/>
          </a:xfrm>
        </p:grpSpPr>
        <p:sp>
          <p:nvSpPr>
            <p:cNvPr id="3" name="Rectangle 2">
              <a:extLst>
                <a:ext uri="{FF2B5EF4-FFF2-40B4-BE49-F238E27FC236}">
                  <a16:creationId xmlns:a16="http://schemas.microsoft.com/office/drawing/2014/main" id="{7F41ED24-164D-2742-B971-17793468F1DB}"/>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20895A-6AAE-C14D-BE24-66A00938B5C9}"/>
                </a:ext>
              </a:extLst>
            </p:cNvPr>
            <p:cNvSpPr/>
            <p:nvPr/>
          </p:nvSpPr>
          <p:spPr>
            <a:xfrm>
              <a:off x="1777613" y="1884848"/>
              <a:ext cx="1420822"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Home</a:t>
              </a:r>
            </a:p>
          </p:txBody>
        </p:sp>
      </p:grpSp>
      <p:grpSp>
        <p:nvGrpSpPr>
          <p:cNvPr id="9" name="Group 8">
            <a:extLst>
              <a:ext uri="{FF2B5EF4-FFF2-40B4-BE49-F238E27FC236}">
                <a16:creationId xmlns:a16="http://schemas.microsoft.com/office/drawing/2014/main" id="{E87EB82B-3665-3047-9027-1C0E7BC38EDB}"/>
              </a:ext>
            </a:extLst>
          </p:cNvPr>
          <p:cNvGrpSpPr/>
          <p:nvPr/>
        </p:nvGrpSpPr>
        <p:grpSpPr>
          <a:xfrm>
            <a:off x="4922947" y="1891392"/>
            <a:ext cx="1839088" cy="638238"/>
            <a:chOff x="1389887" y="1865624"/>
            <a:chExt cx="2196275" cy="834717"/>
          </a:xfrm>
        </p:grpSpPr>
        <p:sp>
          <p:nvSpPr>
            <p:cNvPr id="10" name="Rectangle 9">
              <a:extLst>
                <a:ext uri="{FF2B5EF4-FFF2-40B4-BE49-F238E27FC236}">
                  <a16:creationId xmlns:a16="http://schemas.microsoft.com/office/drawing/2014/main" id="{0CE56EA2-D165-C246-B360-5F89909D030A}"/>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9558EB-800D-E548-ACF1-C5543A1935FA}"/>
                </a:ext>
              </a:extLst>
            </p:cNvPr>
            <p:cNvSpPr/>
            <p:nvPr/>
          </p:nvSpPr>
          <p:spPr>
            <a:xfrm>
              <a:off x="1579594" y="1865624"/>
              <a:ext cx="1816859"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Projects</a:t>
              </a:r>
            </a:p>
          </p:txBody>
        </p:sp>
      </p:grpSp>
      <p:grpSp>
        <p:nvGrpSpPr>
          <p:cNvPr id="13" name="Group 12">
            <a:extLst>
              <a:ext uri="{FF2B5EF4-FFF2-40B4-BE49-F238E27FC236}">
                <a16:creationId xmlns:a16="http://schemas.microsoft.com/office/drawing/2014/main" id="{0EF11DCA-5AD0-3346-AEBA-05424359A3B7}"/>
              </a:ext>
            </a:extLst>
          </p:cNvPr>
          <p:cNvGrpSpPr/>
          <p:nvPr/>
        </p:nvGrpSpPr>
        <p:grpSpPr>
          <a:xfrm>
            <a:off x="6899152" y="1905985"/>
            <a:ext cx="1856598" cy="638133"/>
            <a:chOff x="1389886" y="1865761"/>
            <a:chExt cx="2217185" cy="834580"/>
          </a:xfrm>
        </p:grpSpPr>
        <p:sp>
          <p:nvSpPr>
            <p:cNvPr id="14" name="Rectangle 13">
              <a:extLst>
                <a:ext uri="{FF2B5EF4-FFF2-40B4-BE49-F238E27FC236}">
                  <a16:creationId xmlns:a16="http://schemas.microsoft.com/office/drawing/2014/main" id="{86604233-B29D-614A-8BC6-91CB238D35A6}"/>
                </a:ext>
              </a:extLst>
            </p:cNvPr>
            <p:cNvSpPr/>
            <p:nvPr/>
          </p:nvSpPr>
          <p:spPr>
            <a:xfrm>
              <a:off x="1389887" y="1865761"/>
              <a:ext cx="2196275" cy="8345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5868AF-51AF-AE48-8B15-CD1B39E9A350}"/>
                </a:ext>
              </a:extLst>
            </p:cNvPr>
            <p:cNvSpPr/>
            <p:nvPr/>
          </p:nvSpPr>
          <p:spPr>
            <a:xfrm>
              <a:off x="1389886" y="1888726"/>
              <a:ext cx="2217185" cy="764796"/>
            </a:xfrm>
            <a:prstGeom prst="rect">
              <a:avLst/>
            </a:prstGeom>
            <a:noFill/>
          </p:spPr>
          <p:txBody>
            <a:bodyPr wrap="none" lIns="91440" tIns="45720" rIns="91440" bIns="45720">
              <a:spAutoFit/>
            </a:bodyPr>
            <a:lstStyle/>
            <a:p>
              <a:pPr algn="ctr"/>
              <a:r>
                <a:rPr lang="en-GB" sz="3200" b="0" cap="none" spc="0" dirty="0">
                  <a:ln w="0"/>
                  <a:solidFill>
                    <a:schemeClr val="tx1"/>
                  </a:solidFill>
                  <a:effectLst>
                    <a:outerShdw blurRad="38100" dist="19050" dir="2700000" algn="tl" rotWithShape="0">
                      <a:schemeClr val="dk1">
                        <a:alpha val="40000"/>
                      </a:schemeClr>
                    </a:outerShdw>
                  </a:effectLst>
                </a:rPr>
                <a:t>About Me</a:t>
              </a:r>
            </a:p>
          </p:txBody>
        </p:sp>
      </p:grpSp>
      <p:sp>
        <p:nvSpPr>
          <p:cNvPr id="6" name="TextBox 5">
            <a:extLst>
              <a:ext uri="{FF2B5EF4-FFF2-40B4-BE49-F238E27FC236}">
                <a16:creationId xmlns:a16="http://schemas.microsoft.com/office/drawing/2014/main" id="{9ACEF847-888D-CE46-AB8D-2350A4E51CCA}"/>
              </a:ext>
            </a:extLst>
          </p:cNvPr>
          <p:cNvSpPr txBox="1"/>
          <p:nvPr/>
        </p:nvSpPr>
        <p:spPr>
          <a:xfrm>
            <a:off x="2878767" y="2786062"/>
            <a:ext cx="5906893" cy="2862322"/>
          </a:xfrm>
          <a:prstGeom prst="rect">
            <a:avLst/>
          </a:prstGeom>
          <a:noFill/>
        </p:spPr>
        <p:txBody>
          <a:bodyPr wrap="square" rtlCol="0">
            <a:spAutoFit/>
          </a:bodyPr>
          <a:lstStyle/>
          <a:p>
            <a:pPr lvl="0"/>
            <a:r>
              <a:rPr lang="en-GB" dirty="0"/>
              <a:t>As I want to pursue a career in game development, after graduating in the first half of 2020, I started creating my own game/games. Screenshots of the game can be shown on the right. The aim of the game is to move the rocket from one side of the screen to the other. The game uses touch controls but also a keyboard and mouse which allows the game to be played on a mobile device or a computer. All assets visible in the game were created by me using blender. Project </a:t>
            </a:r>
            <a:r>
              <a:rPr lang="en-GB" dirty="0" err="1"/>
              <a:t>spd</a:t>
            </a:r>
            <a:r>
              <a:rPr lang="en-GB" dirty="0"/>
              <a:t> a game I created (include screenshots). The game is written in C#.</a:t>
            </a:r>
          </a:p>
        </p:txBody>
      </p:sp>
    </p:spTree>
    <p:extLst>
      <p:ext uri="{BB962C8B-B14F-4D97-AF65-F5344CB8AC3E}">
        <p14:creationId xmlns:p14="http://schemas.microsoft.com/office/powerpoint/2010/main" val="286960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4065AA2-A49B-B44A-9790-B854A98711CD}"/>
              </a:ext>
            </a:extLst>
          </p:cNvPr>
          <p:cNvSpPr/>
          <p:nvPr/>
        </p:nvSpPr>
        <p:spPr>
          <a:xfrm>
            <a:off x="2621280" y="1743456"/>
            <a:ext cx="2145792" cy="109728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Days 1-6</a:t>
            </a:r>
          </a:p>
        </p:txBody>
      </p:sp>
      <p:sp>
        <p:nvSpPr>
          <p:cNvPr id="5" name="Rounded Rectangle 4">
            <a:extLst>
              <a:ext uri="{FF2B5EF4-FFF2-40B4-BE49-F238E27FC236}">
                <a16:creationId xmlns:a16="http://schemas.microsoft.com/office/drawing/2014/main" id="{CBD6DDC8-DAE7-A842-82DC-826F0A5289EA}"/>
              </a:ext>
            </a:extLst>
          </p:cNvPr>
          <p:cNvSpPr/>
          <p:nvPr/>
        </p:nvSpPr>
        <p:spPr>
          <a:xfrm>
            <a:off x="2621280" y="3163824"/>
            <a:ext cx="2145792" cy="109728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Days 7-12</a:t>
            </a:r>
          </a:p>
        </p:txBody>
      </p:sp>
      <p:sp>
        <p:nvSpPr>
          <p:cNvPr id="6" name="Rounded Rectangle 5">
            <a:extLst>
              <a:ext uri="{FF2B5EF4-FFF2-40B4-BE49-F238E27FC236}">
                <a16:creationId xmlns:a16="http://schemas.microsoft.com/office/drawing/2014/main" id="{95ACFD67-DB81-2544-9257-664AD9933E0B}"/>
              </a:ext>
            </a:extLst>
          </p:cNvPr>
          <p:cNvSpPr/>
          <p:nvPr/>
        </p:nvSpPr>
        <p:spPr>
          <a:xfrm>
            <a:off x="5023104" y="1743456"/>
            <a:ext cx="2145792" cy="109728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Days 13-18</a:t>
            </a:r>
          </a:p>
        </p:txBody>
      </p:sp>
      <p:sp>
        <p:nvSpPr>
          <p:cNvPr id="7" name="Rounded Rectangle 6">
            <a:extLst>
              <a:ext uri="{FF2B5EF4-FFF2-40B4-BE49-F238E27FC236}">
                <a16:creationId xmlns:a16="http://schemas.microsoft.com/office/drawing/2014/main" id="{CFCC8964-C784-6646-99A6-B15F186A92E9}"/>
              </a:ext>
            </a:extLst>
          </p:cNvPr>
          <p:cNvSpPr/>
          <p:nvPr/>
        </p:nvSpPr>
        <p:spPr>
          <a:xfrm>
            <a:off x="5023104" y="3163824"/>
            <a:ext cx="2145792" cy="109728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Days 19-24</a:t>
            </a:r>
          </a:p>
        </p:txBody>
      </p:sp>
    </p:spTree>
    <p:extLst>
      <p:ext uri="{BB962C8B-B14F-4D97-AF65-F5344CB8AC3E}">
        <p14:creationId xmlns:p14="http://schemas.microsoft.com/office/powerpoint/2010/main" val="2299997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2260</TotalTime>
  <Words>332</Words>
  <Application>Microsoft Macintosh PowerPoint</Application>
  <PresentationFormat>Widescreen</PresentationFormat>
  <Paragraphs>36</Paragraphs>
  <Slides>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Gethin Lewis [gel20]</dc:creator>
  <cp:lastModifiedBy>Gethin Lewis [gel20]</cp:lastModifiedBy>
  <cp:revision>15</cp:revision>
  <dcterms:created xsi:type="dcterms:W3CDTF">2021-02-03T11:36:01Z</dcterms:created>
  <dcterms:modified xsi:type="dcterms:W3CDTF">2021-02-13T14:16:11Z</dcterms:modified>
</cp:coreProperties>
</file>